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2" d="100"/>
          <a:sy n="52" d="100"/>
        </p:scale>
        <p:origin x="2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hyperlink" Target="mailto:cburke@nysba.org" TargetMode="External"/><Relationship Id="rId1" Type="http://schemas.openxmlformats.org/officeDocument/2006/relationships/hyperlink" Target="mailto:acoloncasiano@nysba.org" TargetMode="External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hyperlink" Target="mailto:cburke@nysba.org" TargetMode="External"/><Relationship Id="rId1" Type="http://schemas.openxmlformats.org/officeDocument/2006/relationships/hyperlink" Target="mailto:acoloncasiano@nysba.org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78A77F-A307-4B72-A951-C7A71078E099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7EE5891-3731-4CCD-AD2C-BB9138E98AE0}">
      <dgm:prSet/>
      <dgm:spPr/>
      <dgm:t>
        <a:bodyPr/>
        <a:lstStyle/>
        <a:p>
          <a:r>
            <a:rPr lang="en-US" dirty="0"/>
            <a:t>Adriel Colon-Casiano, Assistant Director of Governmental Relations</a:t>
          </a:r>
        </a:p>
      </dgm:t>
    </dgm:pt>
    <dgm:pt modelId="{FA49E30C-D9CA-427F-9043-82AAAD832485}" type="parTrans" cxnId="{A1793B9B-DC4D-49B3-9988-CAB82795EB9A}">
      <dgm:prSet/>
      <dgm:spPr/>
      <dgm:t>
        <a:bodyPr/>
        <a:lstStyle/>
        <a:p>
          <a:endParaRPr lang="en-US"/>
        </a:p>
      </dgm:t>
    </dgm:pt>
    <dgm:pt modelId="{98BECEFA-7B78-4132-9029-8B4867DC9D6B}" type="sibTrans" cxnId="{A1793B9B-DC4D-49B3-9988-CAB82795EB9A}">
      <dgm:prSet/>
      <dgm:spPr/>
      <dgm:t>
        <a:bodyPr/>
        <a:lstStyle/>
        <a:p>
          <a:endParaRPr lang="en-US"/>
        </a:p>
      </dgm:t>
    </dgm:pt>
    <dgm:pt modelId="{62BF0E73-ECA9-4076-996A-0D5731530F04}">
      <dgm:prSet/>
      <dgm:spPr/>
      <dgm:t>
        <a:bodyPr/>
        <a:lstStyle/>
        <a:p>
          <a:r>
            <a:rPr lang="en-US">
              <a:hlinkClick xmlns:r="http://schemas.openxmlformats.org/officeDocument/2006/relationships" r:id="rId1"/>
            </a:rPr>
            <a:t>acoloncasiano@nysba.org</a:t>
          </a:r>
          <a:r>
            <a:rPr lang="en-US"/>
            <a:t> </a:t>
          </a:r>
        </a:p>
      </dgm:t>
    </dgm:pt>
    <dgm:pt modelId="{49050B9D-9CEC-480B-85B6-12B71D8492AC}" type="parTrans" cxnId="{4B385DE9-482E-4A53-A47D-C7A77B2A9F67}">
      <dgm:prSet/>
      <dgm:spPr/>
      <dgm:t>
        <a:bodyPr/>
        <a:lstStyle/>
        <a:p>
          <a:endParaRPr lang="en-US"/>
        </a:p>
      </dgm:t>
    </dgm:pt>
    <dgm:pt modelId="{4EE3FFD2-57FE-4B0C-A80D-C19633F6E5A5}" type="sibTrans" cxnId="{4B385DE9-482E-4A53-A47D-C7A77B2A9F67}">
      <dgm:prSet/>
      <dgm:spPr/>
      <dgm:t>
        <a:bodyPr/>
        <a:lstStyle/>
        <a:p>
          <a:endParaRPr lang="en-US"/>
        </a:p>
      </dgm:t>
    </dgm:pt>
    <dgm:pt modelId="{52722A26-27A5-47B0-ABBA-58CF45641667}">
      <dgm:prSet/>
      <dgm:spPr/>
      <dgm:t>
        <a:bodyPr/>
        <a:lstStyle/>
        <a:p>
          <a:r>
            <a:rPr lang="en-US"/>
            <a:t>(518)487-5518</a:t>
          </a:r>
        </a:p>
      </dgm:t>
    </dgm:pt>
    <dgm:pt modelId="{E7B86BB7-1142-41EB-87EE-2D5E48C2C2F3}" type="parTrans" cxnId="{D06325B0-4BCB-4A2E-AE6F-433DF2FF0B76}">
      <dgm:prSet/>
      <dgm:spPr/>
      <dgm:t>
        <a:bodyPr/>
        <a:lstStyle/>
        <a:p>
          <a:endParaRPr lang="en-US"/>
        </a:p>
      </dgm:t>
    </dgm:pt>
    <dgm:pt modelId="{2F0F37D2-BA12-4440-95F9-E5D142CAFC0E}" type="sibTrans" cxnId="{D06325B0-4BCB-4A2E-AE6F-433DF2FF0B76}">
      <dgm:prSet/>
      <dgm:spPr/>
      <dgm:t>
        <a:bodyPr/>
        <a:lstStyle/>
        <a:p>
          <a:endParaRPr lang="en-US"/>
        </a:p>
      </dgm:t>
    </dgm:pt>
    <dgm:pt modelId="{F6D80086-41E4-4939-87FF-B517D9CDB6FD}">
      <dgm:prSet/>
      <dgm:spPr/>
      <dgm:t>
        <a:bodyPr/>
        <a:lstStyle/>
        <a:p>
          <a:r>
            <a:rPr lang="en-US" dirty="0"/>
            <a:t>Cheyenne Burke, Governmental Relations</a:t>
          </a:r>
        </a:p>
      </dgm:t>
    </dgm:pt>
    <dgm:pt modelId="{96AD74F1-E8CC-4107-B430-6ED03FD8D142}" type="parTrans" cxnId="{64B67FF9-F4D6-40CE-8714-8277BCF60851}">
      <dgm:prSet/>
      <dgm:spPr/>
      <dgm:t>
        <a:bodyPr/>
        <a:lstStyle/>
        <a:p>
          <a:endParaRPr lang="en-US"/>
        </a:p>
      </dgm:t>
    </dgm:pt>
    <dgm:pt modelId="{8A2FEEEF-EE61-479A-AD35-04785728441D}" type="sibTrans" cxnId="{64B67FF9-F4D6-40CE-8714-8277BCF60851}">
      <dgm:prSet/>
      <dgm:spPr/>
      <dgm:t>
        <a:bodyPr/>
        <a:lstStyle/>
        <a:p>
          <a:endParaRPr lang="en-US"/>
        </a:p>
      </dgm:t>
    </dgm:pt>
    <dgm:pt modelId="{1FF44FFD-9133-46E0-AD5F-E68C2021AC43}">
      <dgm:prSet/>
      <dgm:spPr/>
      <dgm:t>
        <a:bodyPr/>
        <a:lstStyle/>
        <a:p>
          <a:r>
            <a:rPr lang="en-US">
              <a:hlinkClick xmlns:r="http://schemas.openxmlformats.org/officeDocument/2006/relationships" r:id="rId2"/>
            </a:rPr>
            <a:t>cburke@nysba.org</a:t>
          </a:r>
          <a:r>
            <a:rPr lang="en-US"/>
            <a:t> </a:t>
          </a:r>
        </a:p>
      </dgm:t>
    </dgm:pt>
    <dgm:pt modelId="{F6178E6F-B3C1-4E69-9053-5B0C98622DE4}" type="parTrans" cxnId="{B4C41095-6F58-49B9-8528-F7E2257EE54D}">
      <dgm:prSet/>
      <dgm:spPr/>
      <dgm:t>
        <a:bodyPr/>
        <a:lstStyle/>
        <a:p>
          <a:endParaRPr lang="en-US"/>
        </a:p>
      </dgm:t>
    </dgm:pt>
    <dgm:pt modelId="{AEFAD958-764B-4570-B0CE-2880B4803840}" type="sibTrans" cxnId="{B4C41095-6F58-49B9-8528-F7E2257EE54D}">
      <dgm:prSet/>
      <dgm:spPr/>
      <dgm:t>
        <a:bodyPr/>
        <a:lstStyle/>
        <a:p>
          <a:endParaRPr lang="en-US"/>
        </a:p>
      </dgm:t>
    </dgm:pt>
    <dgm:pt modelId="{B8F3175B-1D40-44D3-813C-858F255E8141}">
      <dgm:prSet/>
      <dgm:spPr/>
      <dgm:t>
        <a:bodyPr/>
        <a:lstStyle/>
        <a:p>
          <a:r>
            <a:rPr lang="en-US"/>
            <a:t>(518)487-5652</a:t>
          </a:r>
        </a:p>
      </dgm:t>
    </dgm:pt>
    <dgm:pt modelId="{5A5332C9-86D3-440A-BA53-52321D7B2A9E}" type="parTrans" cxnId="{4BBA2571-C038-42FE-9DD0-5341E456D615}">
      <dgm:prSet/>
      <dgm:spPr/>
      <dgm:t>
        <a:bodyPr/>
        <a:lstStyle/>
        <a:p>
          <a:endParaRPr lang="en-US"/>
        </a:p>
      </dgm:t>
    </dgm:pt>
    <dgm:pt modelId="{351F5844-CFF4-4FD5-B12F-D8C1FB735434}" type="sibTrans" cxnId="{4BBA2571-C038-42FE-9DD0-5341E456D615}">
      <dgm:prSet/>
      <dgm:spPr/>
      <dgm:t>
        <a:bodyPr/>
        <a:lstStyle/>
        <a:p>
          <a:endParaRPr lang="en-US"/>
        </a:p>
      </dgm:t>
    </dgm:pt>
    <dgm:pt modelId="{CC2AD6D6-D83D-4165-9B58-BB597ED0153F}">
      <dgm:prSet/>
      <dgm:spPr/>
      <dgm:t>
        <a:bodyPr/>
        <a:lstStyle/>
        <a:p>
          <a:r>
            <a:rPr lang="en-US" dirty="0"/>
            <a:t>Hilary Jochmans, Director of Policy</a:t>
          </a:r>
        </a:p>
      </dgm:t>
    </dgm:pt>
    <dgm:pt modelId="{5037432A-4151-4906-819D-6D35899BAAA7}" type="parTrans" cxnId="{8B69B17C-7234-42E7-AEC3-57A8974AECD7}">
      <dgm:prSet/>
      <dgm:spPr/>
      <dgm:t>
        <a:bodyPr/>
        <a:lstStyle/>
        <a:p>
          <a:endParaRPr lang="en-US"/>
        </a:p>
      </dgm:t>
    </dgm:pt>
    <dgm:pt modelId="{72C8D868-E8A2-4858-B1AC-B250E3FE804B}" type="sibTrans" cxnId="{8B69B17C-7234-42E7-AEC3-57A8974AECD7}">
      <dgm:prSet/>
      <dgm:spPr/>
      <dgm:t>
        <a:bodyPr/>
        <a:lstStyle/>
        <a:p>
          <a:endParaRPr lang="en-US"/>
        </a:p>
      </dgm:t>
    </dgm:pt>
    <dgm:pt modelId="{CCAC9F16-10B7-42DA-96FB-7400EBBBC6A1}">
      <dgm:prSet/>
      <dgm:spPr/>
      <dgm:t>
        <a:bodyPr/>
        <a:lstStyle/>
        <a:p>
          <a:r>
            <a:rPr lang="en-US" err="1"/>
            <a:t>hfj</a:t>
          </a:r>
          <a:r>
            <a:rPr lang="en-US"/>
            <a:t>@JochmansConsulting.</a:t>
          </a:r>
          <a:r>
            <a:rPr lang="en-US" dirty="0"/>
            <a:t>com</a:t>
          </a:r>
        </a:p>
      </dgm:t>
    </dgm:pt>
    <dgm:pt modelId="{6B6ED775-25AE-4CA2-8AD9-0BFE455C69F8}" type="parTrans" cxnId="{E2BD7DF6-783D-46D9-B476-FB006ADE934A}">
      <dgm:prSet/>
      <dgm:spPr/>
      <dgm:t>
        <a:bodyPr/>
        <a:lstStyle/>
        <a:p>
          <a:endParaRPr lang="en-US"/>
        </a:p>
      </dgm:t>
    </dgm:pt>
    <dgm:pt modelId="{A81B7E9F-E2BC-445C-845A-36DB102DC0A2}" type="sibTrans" cxnId="{E2BD7DF6-783D-46D9-B476-FB006ADE934A}">
      <dgm:prSet/>
      <dgm:spPr/>
      <dgm:t>
        <a:bodyPr/>
        <a:lstStyle/>
        <a:p>
          <a:endParaRPr lang="en-US"/>
        </a:p>
      </dgm:t>
    </dgm:pt>
    <dgm:pt modelId="{F08B7FF3-3C59-4099-AB0A-3C9402725679}" type="pres">
      <dgm:prSet presAssocID="{E478A77F-A307-4B72-A951-C7A71078E099}" presName="linear" presStyleCnt="0">
        <dgm:presLayoutVars>
          <dgm:dir/>
          <dgm:animLvl val="lvl"/>
          <dgm:resizeHandles val="exact"/>
        </dgm:presLayoutVars>
      </dgm:prSet>
      <dgm:spPr/>
    </dgm:pt>
    <dgm:pt modelId="{E50DF0FF-B70A-4D32-9E38-306B1F7C550F}" type="pres">
      <dgm:prSet presAssocID="{CC2AD6D6-D83D-4165-9B58-BB597ED0153F}" presName="parentLin" presStyleCnt="0"/>
      <dgm:spPr/>
    </dgm:pt>
    <dgm:pt modelId="{5D787F87-008E-4255-9F90-AD4962F8BC63}" type="pres">
      <dgm:prSet presAssocID="{CC2AD6D6-D83D-4165-9B58-BB597ED0153F}" presName="parentLeftMargin" presStyleLbl="node1" presStyleIdx="0" presStyleCnt="3"/>
      <dgm:spPr/>
    </dgm:pt>
    <dgm:pt modelId="{FD671738-371E-49B1-9587-278D19E073E6}" type="pres">
      <dgm:prSet presAssocID="{CC2AD6D6-D83D-4165-9B58-BB597ED0153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BD6F189-5E59-44C5-B764-10028A3E637B}" type="pres">
      <dgm:prSet presAssocID="{CC2AD6D6-D83D-4165-9B58-BB597ED0153F}" presName="negativeSpace" presStyleCnt="0"/>
      <dgm:spPr/>
    </dgm:pt>
    <dgm:pt modelId="{2FDA1A61-5C48-4199-BEBA-36ECBA21EEA2}" type="pres">
      <dgm:prSet presAssocID="{CC2AD6D6-D83D-4165-9B58-BB597ED0153F}" presName="childText" presStyleLbl="conFgAcc1" presStyleIdx="0" presStyleCnt="3">
        <dgm:presLayoutVars>
          <dgm:bulletEnabled val="1"/>
        </dgm:presLayoutVars>
      </dgm:prSet>
      <dgm:spPr/>
    </dgm:pt>
    <dgm:pt modelId="{58E97F67-A5A0-4506-AAAD-9B592B6FFA03}" type="pres">
      <dgm:prSet presAssocID="{72C8D868-E8A2-4858-B1AC-B250E3FE804B}" presName="spaceBetweenRectangles" presStyleCnt="0"/>
      <dgm:spPr/>
    </dgm:pt>
    <dgm:pt modelId="{1A36439B-B943-4440-9BC5-554BE9041E3B}" type="pres">
      <dgm:prSet presAssocID="{27EE5891-3731-4CCD-AD2C-BB9138E98AE0}" presName="parentLin" presStyleCnt="0"/>
      <dgm:spPr/>
    </dgm:pt>
    <dgm:pt modelId="{A0878775-6797-4899-9CA9-E0C16A6BB3DD}" type="pres">
      <dgm:prSet presAssocID="{27EE5891-3731-4CCD-AD2C-BB9138E98AE0}" presName="parentLeftMargin" presStyleLbl="node1" presStyleIdx="0" presStyleCnt="3"/>
      <dgm:spPr/>
    </dgm:pt>
    <dgm:pt modelId="{2FBB04F6-F273-40DF-9A17-4B3EE4736C23}" type="pres">
      <dgm:prSet presAssocID="{27EE5891-3731-4CCD-AD2C-BB9138E98AE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F528D17-A848-4DEB-94EE-A410E39C0E31}" type="pres">
      <dgm:prSet presAssocID="{27EE5891-3731-4CCD-AD2C-BB9138E98AE0}" presName="negativeSpace" presStyleCnt="0"/>
      <dgm:spPr/>
    </dgm:pt>
    <dgm:pt modelId="{A1693CF0-1927-489B-A7A8-B36AA0D3AF26}" type="pres">
      <dgm:prSet presAssocID="{27EE5891-3731-4CCD-AD2C-BB9138E98AE0}" presName="childText" presStyleLbl="conFgAcc1" presStyleIdx="1" presStyleCnt="3">
        <dgm:presLayoutVars>
          <dgm:bulletEnabled val="1"/>
        </dgm:presLayoutVars>
      </dgm:prSet>
      <dgm:spPr/>
    </dgm:pt>
    <dgm:pt modelId="{73E68A7A-83DA-4957-99F9-64F9B3CE9F1E}" type="pres">
      <dgm:prSet presAssocID="{98BECEFA-7B78-4132-9029-8B4867DC9D6B}" presName="spaceBetweenRectangles" presStyleCnt="0"/>
      <dgm:spPr/>
    </dgm:pt>
    <dgm:pt modelId="{881251D7-EA2C-463D-AA10-1BA66AFB1470}" type="pres">
      <dgm:prSet presAssocID="{F6D80086-41E4-4939-87FF-B517D9CDB6FD}" presName="parentLin" presStyleCnt="0"/>
      <dgm:spPr/>
    </dgm:pt>
    <dgm:pt modelId="{2D11789D-B31B-4368-A313-CDC5E55EDF5A}" type="pres">
      <dgm:prSet presAssocID="{F6D80086-41E4-4939-87FF-B517D9CDB6FD}" presName="parentLeftMargin" presStyleLbl="node1" presStyleIdx="1" presStyleCnt="3"/>
      <dgm:spPr/>
    </dgm:pt>
    <dgm:pt modelId="{8787F7A5-FCE1-48BD-9CB0-06789FF5C876}" type="pres">
      <dgm:prSet presAssocID="{F6D80086-41E4-4939-87FF-B517D9CDB6FD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04C0B18B-38C4-4CFA-8540-072E8E35B8CE}" type="pres">
      <dgm:prSet presAssocID="{F6D80086-41E4-4939-87FF-B517D9CDB6FD}" presName="negativeSpace" presStyleCnt="0"/>
      <dgm:spPr/>
    </dgm:pt>
    <dgm:pt modelId="{95788E9E-4195-4AEE-94A9-D5FA5EC4E743}" type="pres">
      <dgm:prSet presAssocID="{F6D80086-41E4-4939-87FF-B517D9CDB6FD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0CAE80E-A3F7-4DAC-84E3-3AB766C0EF50}" type="presOf" srcId="{E478A77F-A307-4B72-A951-C7A71078E099}" destId="{F08B7FF3-3C59-4099-AB0A-3C9402725679}" srcOrd="0" destOrd="0" presId="urn:microsoft.com/office/officeart/2005/8/layout/list1"/>
    <dgm:cxn modelId="{526B1B42-543A-4182-98F7-938CA1BD90A0}" type="presOf" srcId="{B8F3175B-1D40-44D3-813C-858F255E8141}" destId="{95788E9E-4195-4AEE-94A9-D5FA5EC4E743}" srcOrd="0" destOrd="1" presId="urn:microsoft.com/office/officeart/2005/8/layout/list1"/>
    <dgm:cxn modelId="{73FC006D-B84A-42A8-8C98-1AAD3D8A85E5}" type="presOf" srcId="{F6D80086-41E4-4939-87FF-B517D9CDB6FD}" destId="{2D11789D-B31B-4368-A313-CDC5E55EDF5A}" srcOrd="0" destOrd="0" presId="urn:microsoft.com/office/officeart/2005/8/layout/list1"/>
    <dgm:cxn modelId="{4BBA2571-C038-42FE-9DD0-5341E456D615}" srcId="{F6D80086-41E4-4939-87FF-B517D9CDB6FD}" destId="{B8F3175B-1D40-44D3-813C-858F255E8141}" srcOrd="1" destOrd="0" parTransId="{5A5332C9-86D3-440A-BA53-52321D7B2A9E}" sibTransId="{351F5844-CFF4-4FD5-B12F-D8C1FB735434}"/>
    <dgm:cxn modelId="{96585F79-01ED-4FB1-8AD9-1956E9CB73F9}" type="presOf" srcId="{CC2AD6D6-D83D-4165-9B58-BB597ED0153F}" destId="{5D787F87-008E-4255-9F90-AD4962F8BC63}" srcOrd="0" destOrd="0" presId="urn:microsoft.com/office/officeart/2005/8/layout/list1"/>
    <dgm:cxn modelId="{8B69B17C-7234-42E7-AEC3-57A8974AECD7}" srcId="{E478A77F-A307-4B72-A951-C7A71078E099}" destId="{CC2AD6D6-D83D-4165-9B58-BB597ED0153F}" srcOrd="0" destOrd="0" parTransId="{5037432A-4151-4906-819D-6D35899BAAA7}" sibTransId="{72C8D868-E8A2-4858-B1AC-B250E3FE804B}"/>
    <dgm:cxn modelId="{4DD68684-A8E6-406B-9469-5CCB4CFC04BE}" type="presOf" srcId="{CCAC9F16-10B7-42DA-96FB-7400EBBBC6A1}" destId="{2FDA1A61-5C48-4199-BEBA-36ECBA21EEA2}" srcOrd="0" destOrd="0" presId="urn:microsoft.com/office/officeart/2005/8/layout/list1"/>
    <dgm:cxn modelId="{AFAFC984-D279-45B3-9212-7D332C04C815}" type="presOf" srcId="{27EE5891-3731-4CCD-AD2C-BB9138E98AE0}" destId="{2FBB04F6-F273-40DF-9A17-4B3EE4736C23}" srcOrd="1" destOrd="0" presId="urn:microsoft.com/office/officeart/2005/8/layout/list1"/>
    <dgm:cxn modelId="{B4C41095-6F58-49B9-8528-F7E2257EE54D}" srcId="{F6D80086-41E4-4939-87FF-B517D9CDB6FD}" destId="{1FF44FFD-9133-46E0-AD5F-E68C2021AC43}" srcOrd="0" destOrd="0" parTransId="{F6178E6F-B3C1-4E69-9053-5B0C98622DE4}" sibTransId="{AEFAD958-764B-4570-B0CE-2880B4803840}"/>
    <dgm:cxn modelId="{A1793B9B-DC4D-49B3-9988-CAB82795EB9A}" srcId="{E478A77F-A307-4B72-A951-C7A71078E099}" destId="{27EE5891-3731-4CCD-AD2C-BB9138E98AE0}" srcOrd="1" destOrd="0" parTransId="{FA49E30C-D9CA-427F-9043-82AAAD832485}" sibTransId="{98BECEFA-7B78-4132-9029-8B4867DC9D6B}"/>
    <dgm:cxn modelId="{4DB027A0-2303-4F56-A9ED-E0B8A2BFC2F0}" type="presOf" srcId="{62BF0E73-ECA9-4076-996A-0D5731530F04}" destId="{A1693CF0-1927-489B-A7A8-B36AA0D3AF26}" srcOrd="0" destOrd="0" presId="urn:microsoft.com/office/officeart/2005/8/layout/list1"/>
    <dgm:cxn modelId="{2BDC7EAC-8879-4024-802D-0AB0C3153160}" type="presOf" srcId="{52722A26-27A5-47B0-ABBA-58CF45641667}" destId="{A1693CF0-1927-489B-A7A8-B36AA0D3AF26}" srcOrd="0" destOrd="1" presId="urn:microsoft.com/office/officeart/2005/8/layout/list1"/>
    <dgm:cxn modelId="{D06325B0-4BCB-4A2E-AE6F-433DF2FF0B76}" srcId="{27EE5891-3731-4CCD-AD2C-BB9138E98AE0}" destId="{52722A26-27A5-47B0-ABBA-58CF45641667}" srcOrd="1" destOrd="0" parTransId="{E7B86BB7-1142-41EB-87EE-2D5E48C2C2F3}" sibTransId="{2F0F37D2-BA12-4440-95F9-E5D142CAFC0E}"/>
    <dgm:cxn modelId="{DBE267C4-CCEF-4A5D-8A56-EE3907654E12}" type="presOf" srcId="{CC2AD6D6-D83D-4165-9B58-BB597ED0153F}" destId="{FD671738-371E-49B1-9587-278D19E073E6}" srcOrd="1" destOrd="0" presId="urn:microsoft.com/office/officeart/2005/8/layout/list1"/>
    <dgm:cxn modelId="{D2330BC6-7610-408C-A1DD-510CA42AFD70}" type="presOf" srcId="{F6D80086-41E4-4939-87FF-B517D9CDB6FD}" destId="{8787F7A5-FCE1-48BD-9CB0-06789FF5C876}" srcOrd="1" destOrd="0" presId="urn:microsoft.com/office/officeart/2005/8/layout/list1"/>
    <dgm:cxn modelId="{D66DC0CA-ABB9-453A-9F8B-62B8F0AAE1DC}" type="presOf" srcId="{1FF44FFD-9133-46E0-AD5F-E68C2021AC43}" destId="{95788E9E-4195-4AEE-94A9-D5FA5EC4E743}" srcOrd="0" destOrd="0" presId="urn:microsoft.com/office/officeart/2005/8/layout/list1"/>
    <dgm:cxn modelId="{278A3DD9-6CB4-4E4D-A96D-7CFA63DD9990}" type="presOf" srcId="{27EE5891-3731-4CCD-AD2C-BB9138E98AE0}" destId="{A0878775-6797-4899-9CA9-E0C16A6BB3DD}" srcOrd="0" destOrd="0" presId="urn:microsoft.com/office/officeart/2005/8/layout/list1"/>
    <dgm:cxn modelId="{4B385DE9-482E-4A53-A47D-C7A77B2A9F67}" srcId="{27EE5891-3731-4CCD-AD2C-BB9138E98AE0}" destId="{62BF0E73-ECA9-4076-996A-0D5731530F04}" srcOrd="0" destOrd="0" parTransId="{49050B9D-9CEC-480B-85B6-12B71D8492AC}" sibTransId="{4EE3FFD2-57FE-4B0C-A80D-C19633F6E5A5}"/>
    <dgm:cxn modelId="{E2BD7DF6-783D-46D9-B476-FB006ADE934A}" srcId="{CC2AD6D6-D83D-4165-9B58-BB597ED0153F}" destId="{CCAC9F16-10B7-42DA-96FB-7400EBBBC6A1}" srcOrd="0" destOrd="0" parTransId="{6B6ED775-25AE-4CA2-8AD9-0BFE455C69F8}" sibTransId="{A81B7E9F-E2BC-445C-845A-36DB102DC0A2}"/>
    <dgm:cxn modelId="{64B67FF9-F4D6-40CE-8714-8277BCF60851}" srcId="{E478A77F-A307-4B72-A951-C7A71078E099}" destId="{F6D80086-41E4-4939-87FF-B517D9CDB6FD}" srcOrd="2" destOrd="0" parTransId="{96AD74F1-E8CC-4107-B430-6ED03FD8D142}" sibTransId="{8A2FEEEF-EE61-479A-AD35-04785728441D}"/>
    <dgm:cxn modelId="{B9B1BBA7-C0F9-424C-A9F8-D521F32A07EA}" type="presParOf" srcId="{F08B7FF3-3C59-4099-AB0A-3C9402725679}" destId="{E50DF0FF-B70A-4D32-9E38-306B1F7C550F}" srcOrd="0" destOrd="0" presId="urn:microsoft.com/office/officeart/2005/8/layout/list1"/>
    <dgm:cxn modelId="{3AA27ECE-4E27-48F1-9F3C-DEE909B0381C}" type="presParOf" srcId="{E50DF0FF-B70A-4D32-9E38-306B1F7C550F}" destId="{5D787F87-008E-4255-9F90-AD4962F8BC63}" srcOrd="0" destOrd="0" presId="urn:microsoft.com/office/officeart/2005/8/layout/list1"/>
    <dgm:cxn modelId="{7BAA7292-52BB-43AD-8CF7-349A3DD07B33}" type="presParOf" srcId="{E50DF0FF-B70A-4D32-9E38-306B1F7C550F}" destId="{FD671738-371E-49B1-9587-278D19E073E6}" srcOrd="1" destOrd="0" presId="urn:microsoft.com/office/officeart/2005/8/layout/list1"/>
    <dgm:cxn modelId="{C4F0F505-6ED9-4A2A-AF4B-8F7F0070E0FC}" type="presParOf" srcId="{F08B7FF3-3C59-4099-AB0A-3C9402725679}" destId="{BBD6F189-5E59-44C5-B764-10028A3E637B}" srcOrd="1" destOrd="0" presId="urn:microsoft.com/office/officeart/2005/8/layout/list1"/>
    <dgm:cxn modelId="{2BB53896-954C-41E9-BC7C-FF5114435FFA}" type="presParOf" srcId="{F08B7FF3-3C59-4099-AB0A-3C9402725679}" destId="{2FDA1A61-5C48-4199-BEBA-36ECBA21EEA2}" srcOrd="2" destOrd="0" presId="urn:microsoft.com/office/officeart/2005/8/layout/list1"/>
    <dgm:cxn modelId="{8C8C73EA-E5B5-40D6-8E89-8CD92AA43150}" type="presParOf" srcId="{F08B7FF3-3C59-4099-AB0A-3C9402725679}" destId="{58E97F67-A5A0-4506-AAAD-9B592B6FFA03}" srcOrd="3" destOrd="0" presId="urn:microsoft.com/office/officeart/2005/8/layout/list1"/>
    <dgm:cxn modelId="{23EDDFA0-8072-42B6-9BE3-E7D8928D68C6}" type="presParOf" srcId="{F08B7FF3-3C59-4099-AB0A-3C9402725679}" destId="{1A36439B-B943-4440-9BC5-554BE9041E3B}" srcOrd="4" destOrd="0" presId="urn:microsoft.com/office/officeart/2005/8/layout/list1"/>
    <dgm:cxn modelId="{40912152-46B3-4E97-B512-7449F6223CCC}" type="presParOf" srcId="{1A36439B-B943-4440-9BC5-554BE9041E3B}" destId="{A0878775-6797-4899-9CA9-E0C16A6BB3DD}" srcOrd="0" destOrd="0" presId="urn:microsoft.com/office/officeart/2005/8/layout/list1"/>
    <dgm:cxn modelId="{D98BEA1C-C0F7-4723-8402-5088FE5AF05B}" type="presParOf" srcId="{1A36439B-B943-4440-9BC5-554BE9041E3B}" destId="{2FBB04F6-F273-40DF-9A17-4B3EE4736C23}" srcOrd="1" destOrd="0" presId="urn:microsoft.com/office/officeart/2005/8/layout/list1"/>
    <dgm:cxn modelId="{54502096-11F2-46BD-B61D-EC0356CDC50E}" type="presParOf" srcId="{F08B7FF3-3C59-4099-AB0A-3C9402725679}" destId="{DF528D17-A848-4DEB-94EE-A410E39C0E31}" srcOrd="5" destOrd="0" presId="urn:microsoft.com/office/officeart/2005/8/layout/list1"/>
    <dgm:cxn modelId="{78D2B1EF-0C96-4E3A-8570-E12D55C39B7C}" type="presParOf" srcId="{F08B7FF3-3C59-4099-AB0A-3C9402725679}" destId="{A1693CF0-1927-489B-A7A8-B36AA0D3AF26}" srcOrd="6" destOrd="0" presId="urn:microsoft.com/office/officeart/2005/8/layout/list1"/>
    <dgm:cxn modelId="{AE9F7A63-F6B4-49DB-8334-8BEDB859276B}" type="presParOf" srcId="{F08B7FF3-3C59-4099-AB0A-3C9402725679}" destId="{73E68A7A-83DA-4957-99F9-64F9B3CE9F1E}" srcOrd="7" destOrd="0" presId="urn:microsoft.com/office/officeart/2005/8/layout/list1"/>
    <dgm:cxn modelId="{8AB3147E-4357-46C8-A69B-95C471F5C4B0}" type="presParOf" srcId="{F08B7FF3-3C59-4099-AB0A-3C9402725679}" destId="{881251D7-EA2C-463D-AA10-1BA66AFB1470}" srcOrd="8" destOrd="0" presId="urn:microsoft.com/office/officeart/2005/8/layout/list1"/>
    <dgm:cxn modelId="{70F82A2C-51B6-48ED-B3D5-EC7EAC6698CF}" type="presParOf" srcId="{881251D7-EA2C-463D-AA10-1BA66AFB1470}" destId="{2D11789D-B31B-4368-A313-CDC5E55EDF5A}" srcOrd="0" destOrd="0" presId="urn:microsoft.com/office/officeart/2005/8/layout/list1"/>
    <dgm:cxn modelId="{EE8E80CB-A881-4464-81F6-B0BA62C0AEFA}" type="presParOf" srcId="{881251D7-EA2C-463D-AA10-1BA66AFB1470}" destId="{8787F7A5-FCE1-48BD-9CB0-06789FF5C876}" srcOrd="1" destOrd="0" presId="urn:microsoft.com/office/officeart/2005/8/layout/list1"/>
    <dgm:cxn modelId="{CE9B10DE-DC20-4615-8E5C-4DE22E1CB75C}" type="presParOf" srcId="{F08B7FF3-3C59-4099-AB0A-3C9402725679}" destId="{04C0B18B-38C4-4CFA-8540-072E8E35B8CE}" srcOrd="9" destOrd="0" presId="urn:microsoft.com/office/officeart/2005/8/layout/list1"/>
    <dgm:cxn modelId="{58F80FD1-508B-4494-9B9E-43DD88CAA9F7}" type="presParOf" srcId="{F08B7FF3-3C59-4099-AB0A-3C9402725679}" destId="{95788E9E-4195-4AEE-94A9-D5FA5EC4E74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DA1A61-5C48-4199-BEBA-36ECBA21EEA2}">
      <dsp:nvSpPr>
        <dsp:cNvPr id="0" name=""/>
        <dsp:cNvSpPr/>
      </dsp:nvSpPr>
      <dsp:spPr>
        <a:xfrm>
          <a:off x="0" y="421636"/>
          <a:ext cx="10515600" cy="8079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95732" rIns="816127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err="1"/>
            <a:t>hfj</a:t>
          </a:r>
          <a:r>
            <a:rPr lang="en-US" sz="1900" kern="1200"/>
            <a:t>@JochmansConsulting.</a:t>
          </a:r>
          <a:r>
            <a:rPr lang="en-US" sz="1900" kern="1200" dirty="0"/>
            <a:t>com</a:t>
          </a:r>
        </a:p>
      </dsp:txBody>
      <dsp:txXfrm>
        <a:off x="0" y="421636"/>
        <a:ext cx="10515600" cy="807975"/>
      </dsp:txXfrm>
    </dsp:sp>
    <dsp:sp modelId="{FD671738-371E-49B1-9587-278D19E073E6}">
      <dsp:nvSpPr>
        <dsp:cNvPr id="0" name=""/>
        <dsp:cNvSpPr/>
      </dsp:nvSpPr>
      <dsp:spPr>
        <a:xfrm>
          <a:off x="525780" y="141196"/>
          <a:ext cx="7360920" cy="5608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Hilary Jochmans, Director of Policy</a:t>
          </a:r>
        </a:p>
      </dsp:txBody>
      <dsp:txXfrm>
        <a:off x="553160" y="168576"/>
        <a:ext cx="7306160" cy="506120"/>
      </dsp:txXfrm>
    </dsp:sp>
    <dsp:sp modelId="{A1693CF0-1927-489B-A7A8-B36AA0D3AF26}">
      <dsp:nvSpPr>
        <dsp:cNvPr id="0" name=""/>
        <dsp:cNvSpPr/>
      </dsp:nvSpPr>
      <dsp:spPr>
        <a:xfrm>
          <a:off x="0" y="1612651"/>
          <a:ext cx="10515600" cy="1107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95732" rIns="816127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>
              <a:hlinkClick xmlns:r="http://schemas.openxmlformats.org/officeDocument/2006/relationships" r:id="rId1"/>
            </a:rPr>
            <a:t>acoloncasiano@nysba.org</a:t>
          </a:r>
          <a:r>
            <a:rPr lang="en-US" sz="1900" kern="1200"/>
            <a:t>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(518)487-5518</a:t>
          </a:r>
        </a:p>
      </dsp:txBody>
      <dsp:txXfrm>
        <a:off x="0" y="1612651"/>
        <a:ext cx="10515600" cy="1107225"/>
      </dsp:txXfrm>
    </dsp:sp>
    <dsp:sp modelId="{2FBB04F6-F273-40DF-9A17-4B3EE4736C23}">
      <dsp:nvSpPr>
        <dsp:cNvPr id="0" name=""/>
        <dsp:cNvSpPr/>
      </dsp:nvSpPr>
      <dsp:spPr>
        <a:xfrm>
          <a:off x="525780" y="1332211"/>
          <a:ext cx="7360920" cy="56088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Adriel Colon-Casiano, Assistant Director of Governmental Relations</a:t>
          </a:r>
        </a:p>
      </dsp:txBody>
      <dsp:txXfrm>
        <a:off x="553160" y="1359591"/>
        <a:ext cx="7306160" cy="506120"/>
      </dsp:txXfrm>
    </dsp:sp>
    <dsp:sp modelId="{95788E9E-4195-4AEE-94A9-D5FA5EC4E743}">
      <dsp:nvSpPr>
        <dsp:cNvPr id="0" name=""/>
        <dsp:cNvSpPr/>
      </dsp:nvSpPr>
      <dsp:spPr>
        <a:xfrm>
          <a:off x="0" y="3102916"/>
          <a:ext cx="10515600" cy="1107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95732" rIns="816127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>
              <a:hlinkClick xmlns:r="http://schemas.openxmlformats.org/officeDocument/2006/relationships" r:id="rId2"/>
            </a:rPr>
            <a:t>cburke@nysba.org</a:t>
          </a:r>
          <a:r>
            <a:rPr lang="en-US" sz="1900" kern="1200"/>
            <a:t>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(518)487-5652</a:t>
          </a:r>
        </a:p>
      </dsp:txBody>
      <dsp:txXfrm>
        <a:off x="0" y="3102916"/>
        <a:ext cx="10515600" cy="1107225"/>
      </dsp:txXfrm>
    </dsp:sp>
    <dsp:sp modelId="{8787F7A5-FCE1-48BD-9CB0-06789FF5C876}">
      <dsp:nvSpPr>
        <dsp:cNvPr id="0" name=""/>
        <dsp:cNvSpPr/>
      </dsp:nvSpPr>
      <dsp:spPr>
        <a:xfrm>
          <a:off x="525780" y="2822476"/>
          <a:ext cx="7360920" cy="56088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Cheyenne Burke, Governmental Relations</a:t>
          </a:r>
        </a:p>
      </dsp:txBody>
      <dsp:txXfrm>
        <a:off x="553160" y="2849856"/>
        <a:ext cx="7306160" cy="506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DECAB-16F0-4A2D-9A5B-9263BCB0C8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105CC9-BC62-4AE5-9062-F2654C8D4B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7F3532-492A-4732-855B-8CA5368A3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49E08-EF6D-4A9C-99F9-20BBB30B7B4D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B6F367-9B88-4474-817B-9E1760651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A2E1C7-974D-42F6-974C-243AD11F6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C9D18-E162-41E5-A673-7A3445EC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701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7BF7D-CE55-41A9-B776-3DD62DEA3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8B094B-A73A-4646-ABD5-B0446AB37F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3AEB91-79DA-4EC9-8046-EE3F89B7E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49E08-EF6D-4A9C-99F9-20BBB30B7B4D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532F27-0D0B-4CF5-9F3D-E4AA33EC9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CC2BD0-9696-4782-9D4D-B7DD7155B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C9D18-E162-41E5-A673-7A3445EC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512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BC1A41-133C-4365-AB2B-D74A47389A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13F31F-06D0-4767-9F82-173F71C24D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04D7FC-B0A9-4D38-95D3-ACF0A1AEE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49E08-EF6D-4A9C-99F9-20BBB30B7B4D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D1096-2D56-42B6-BAD7-6985718C1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7E4C40-92E3-41C8-A1C3-9B02A88A1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C9D18-E162-41E5-A673-7A3445EC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295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E4565-4308-406D-B4D9-DE7315EB8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EA26DD-68E1-426B-AC2F-D8810DF0B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7FB81-18A1-48E1-9EBE-00C2A058E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49E08-EF6D-4A9C-99F9-20BBB30B7B4D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52293-BCF6-4B7B-8956-20C670552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97BA5-7B05-4074-9284-2D152D03E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C9D18-E162-41E5-A673-7A3445EC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910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BF6C9-47BB-4C0B-A36F-AD1ED1553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401183-421E-4111-9B03-5612335D2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75A3B4-99E6-47F8-B373-6385EB674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49E08-EF6D-4A9C-99F9-20BBB30B7B4D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5F63D9-ECD8-4AF8-8083-8E7B1D0B2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BE8441-C62D-4768-A9B6-5F6B40586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C9D18-E162-41E5-A673-7A3445EC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948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4AEA7-B11E-4B5E-A406-FA32ED2EF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02FF7-30CB-4F32-9053-E7A8010E2A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C28481-8424-424C-9CF4-D0ADCCEAAD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524188-3C8D-489D-8303-C6997C587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49E08-EF6D-4A9C-99F9-20BBB30B7B4D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8185A9-7026-4FD1-98D3-A7C041B77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D7F3C0-AB56-47CB-B6F6-8B4610CCC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C9D18-E162-41E5-A673-7A3445EC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130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035CA-BC92-4AFB-85DC-872A41496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98FE96-9EC0-4C8F-B393-75C2439A8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981084-438D-4409-8315-6F29529C2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BE8A6D-6715-4840-ABC4-834B7594ED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D90AC9-7B4C-488B-8B43-E61A67E171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065D78-393A-4F97-83F3-2860FFB55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49E08-EF6D-4A9C-99F9-20BBB30B7B4D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8B21E3-F5F0-4476-972E-69D38ECAE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73E7C1-DEE7-4E03-A4D1-24763930C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C9D18-E162-41E5-A673-7A3445EC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199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96BF0-224A-408A-89B4-E8B5CD649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258E11-2295-4CC1-8E63-8008A62B1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49E08-EF6D-4A9C-99F9-20BBB30B7B4D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D32BA7-9DE1-4834-966F-0F13B323A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ABB7F6-E395-4643-A90B-20F7A437A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C9D18-E162-41E5-A673-7A3445EC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446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936311-776D-4340-9AFA-58680994C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49E08-EF6D-4A9C-99F9-20BBB30B7B4D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543CC5-A53B-4FAA-87E3-DD800CE02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7C9FEF-1EBD-42C1-8956-9A8621053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C9D18-E162-41E5-A673-7A3445EC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07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E25FF-98EF-4DDF-878D-96F1D67D1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3F1C27-C5ED-4893-9735-5447694E4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38B3A9-F86D-46B3-B950-E0924A0F63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A80AAE-DCA6-43BF-8125-73EC5EA35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49E08-EF6D-4A9C-99F9-20BBB30B7B4D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AF6C43-F78C-432E-9BC8-82541AF13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5200F8-C3F7-40E5-BFA4-1889D080B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C9D18-E162-41E5-A673-7A3445EC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929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9F3C3-1BC0-48F2-9684-22E7E1775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B082D8-91D7-4936-8FD9-3BE79F79DF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B1F2AB-03E3-4926-9BB3-949CC198DF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0939A8-C963-4E6B-ACEC-2E58CB4C5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49E08-EF6D-4A9C-99F9-20BBB30B7B4D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6210A5-D473-4701-9358-4D1871D82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748995-2EAC-4C9A-879F-2B9315711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C9D18-E162-41E5-A673-7A3445EC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50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5B0287-6574-4E84-90A9-FDEECB509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9024EB-53D9-4D30-A181-A1223FB583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BCB8AD-6A63-4236-8F80-4D437B0D68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49E08-EF6D-4A9C-99F9-20BBB30B7B4D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EF3D0B-FB31-492C-A22E-AFDC5BAA61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3F582-CFD2-44CA-9087-8C867DB8C0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C9D18-E162-41E5-A673-7A3445EC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543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C9B4CC-C6BB-43DF-8A28-A9A17F6CE4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9633" y="4518923"/>
            <a:ext cx="3312734" cy="1141851"/>
          </a:xfrm>
          <a:noFill/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080808"/>
                </a:solidFill>
              </a:rPr>
              <a:t>Process for Sections and Committees to Comment on Legislation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6D96AC-4F09-4037-9EF5-201F1D4A8D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en-US" sz="3600" dirty="0">
                <a:solidFill>
                  <a:srgbClr val="080808"/>
                </a:solidFill>
              </a:rPr>
              <a:t>New York State Bar Association Department of Governmental Relations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25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9A297797-5C89-4791-8204-AB071FA1FB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603213-7950-4450-9015-99608D3F8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4804064" cy="5571065"/>
          </a:xfrm>
        </p:spPr>
        <p:txBody>
          <a:bodyPr>
            <a:normAutofit/>
          </a:bodyPr>
          <a:lstStyle/>
          <a:p>
            <a:r>
              <a:rPr lang="en-US" sz="3600" b="1" u="sng"/>
              <a:t>Commenting on Existing Legislation </a:t>
            </a: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569BBA9B-8F4E-4D2B-BEFA-41A4754433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415188" y="-231223"/>
            <a:ext cx="1409491" cy="1876653"/>
          </a:xfrm>
          <a:custGeom>
            <a:avLst/>
            <a:gdLst>
              <a:gd name="connsiteX0" fmla="*/ 0 w 1409491"/>
              <a:gd name="connsiteY0" fmla="*/ 643075 h 1876653"/>
              <a:gd name="connsiteX1" fmla="*/ 643075 w 1409491"/>
              <a:gd name="connsiteY1" fmla="*/ 0 h 1876653"/>
              <a:gd name="connsiteX2" fmla="*/ 1409491 w 1409491"/>
              <a:gd name="connsiteY2" fmla="*/ 0 h 1876653"/>
              <a:gd name="connsiteX3" fmla="*/ 1409491 w 1409491"/>
              <a:gd name="connsiteY3" fmla="*/ 1876653 h 1876653"/>
              <a:gd name="connsiteX4" fmla="*/ 1233578 w 1409491"/>
              <a:gd name="connsiteY4" fmla="*/ 1876653 h 1876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09491" h="1876653">
                <a:moveTo>
                  <a:pt x="0" y="643075"/>
                </a:moveTo>
                <a:lnTo>
                  <a:pt x="643075" y="0"/>
                </a:lnTo>
                <a:lnTo>
                  <a:pt x="1409491" y="0"/>
                </a:lnTo>
                <a:lnTo>
                  <a:pt x="1409491" y="1876653"/>
                </a:lnTo>
                <a:lnTo>
                  <a:pt x="1233578" y="1876653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51012D1-8033-40B1-9EC0-91390FFC74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01285" y="128278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93CF46-3E46-4D7A-A931-832680E49F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998" y="643467"/>
            <a:ext cx="5457533" cy="5571065"/>
          </a:xfrm>
        </p:spPr>
        <p:txBody>
          <a:bodyPr anchor="ctr">
            <a:normAutofit/>
          </a:bodyPr>
          <a:lstStyle/>
          <a:p>
            <a:r>
              <a:rPr lang="en-US" sz="2000" dirty="0"/>
              <a:t>Sections and Committees of the Association can comment on existing legislation that has been introduced by either chamber of the Legislature. </a:t>
            </a:r>
          </a:p>
          <a:p>
            <a:r>
              <a:rPr lang="en-US" sz="2000" dirty="0"/>
              <a:t>Sections and Committees can also comment on Executive Orders and certain communications with the judiciary.</a:t>
            </a:r>
          </a:p>
          <a:p>
            <a:r>
              <a:rPr lang="en-US" sz="2000" dirty="0"/>
              <a:t>The Section or Committee will draft a memorandum stating their position on the legislation and approve the memorandum as their position through a majority vote.</a:t>
            </a:r>
          </a:p>
          <a:p>
            <a:pPr lvl="1"/>
            <a:r>
              <a:rPr lang="en-US" sz="2000" dirty="0"/>
              <a:t>For Sections- this is a majority vote of the Section Executive Committee</a:t>
            </a:r>
          </a:p>
          <a:p>
            <a:r>
              <a:rPr lang="en-US" sz="2000" dirty="0"/>
              <a:t>The Department will then review the memorandum to make sure it does not conflict with Association Policy or would otherwise be rejected.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80943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D291F021-C45C-4D44-A2B8-A789E386CC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3444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300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12FB12AE-71D1-47FD-9AC3-EE2C074245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52C775-114B-46BF-8FFE-B64F16157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21792"/>
            <a:ext cx="4989890" cy="5413248"/>
          </a:xfrm>
        </p:spPr>
        <p:txBody>
          <a:bodyPr>
            <a:normAutofit/>
          </a:bodyPr>
          <a:lstStyle/>
          <a:p>
            <a:r>
              <a:rPr lang="en-US" sz="3600" b="1" u="sng"/>
              <a:t>Affirmative Legislative Proposals</a:t>
            </a: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64853C7E-3CBA-4464-865F-6044D94B1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338487" y="2994212"/>
            <a:ext cx="1345385" cy="668410"/>
          </a:xfrm>
          <a:custGeom>
            <a:avLst/>
            <a:gdLst>
              <a:gd name="connsiteX0" fmla="*/ 0 w 1345385"/>
              <a:gd name="connsiteY0" fmla="*/ 668410 h 668410"/>
              <a:gd name="connsiteX1" fmla="*/ 672692 w 1345385"/>
              <a:gd name="connsiteY1" fmla="*/ 0 h 668410"/>
              <a:gd name="connsiteX2" fmla="*/ 1345385 w 1345385"/>
              <a:gd name="connsiteY2" fmla="*/ 668410 h 668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5385" h="668410">
                <a:moveTo>
                  <a:pt x="0" y="668410"/>
                </a:moveTo>
                <a:lnTo>
                  <a:pt x="672692" y="0"/>
                </a:lnTo>
                <a:lnTo>
                  <a:pt x="1345385" y="668410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5EFEC59-B929-4851-9DEF-9106F27979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3480" y="2760304"/>
            <a:ext cx="418137" cy="418137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C132392-D5FF-4588-8FA1-5BAD77BF64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508836" y="4124955"/>
            <a:ext cx="635336" cy="635336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7EAC045-695C-4E73-9B7C-AFD6FB22D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36522" y="4621062"/>
            <a:ext cx="224347" cy="224347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404A7A3A-BEAE-4BC6-A163-5D0E5F8C46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100000">
            <a:off x="10175676" y="5597890"/>
            <a:ext cx="2982940" cy="1481975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2ED3B7D-405D-4DFA-8608-B6DE746718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46240" y="5280494"/>
            <a:ext cx="841505" cy="841505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2374F-8E39-44C8-9D97-5D608CB9E3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643466"/>
            <a:ext cx="5452532" cy="5571065"/>
          </a:xfrm>
          <a:noFill/>
        </p:spPr>
        <p:txBody>
          <a:bodyPr anchor="ctr">
            <a:normAutofit/>
          </a:bodyPr>
          <a:lstStyle/>
          <a:p>
            <a:r>
              <a:rPr lang="en-US" sz="2000" dirty="0"/>
              <a:t>Sections or Committees of the Association may recommend the Association adopt as Policy of the Association, an Affirmative Legislative Proposal.</a:t>
            </a:r>
          </a:p>
          <a:p>
            <a:r>
              <a:rPr lang="en-US" sz="2000" dirty="0"/>
              <a:t>Affirmative Legislative Proposals represent recommendations for changes to the law that is not already reflected in an introduced piece of legislation. (A brand-new idea).</a:t>
            </a:r>
          </a:p>
          <a:p>
            <a:r>
              <a:rPr lang="en-US" sz="2000" dirty="0"/>
              <a:t>Sections or Committees draft and approve a recommendation and submit the proposal to the Association Executive Committee within 75 days of the next Association Executive Committee meeting. </a:t>
            </a:r>
          </a:p>
          <a:p>
            <a:r>
              <a:rPr lang="en-US" sz="2000" dirty="0"/>
              <a:t>The Executive Committee may then approve as policy of the Association, reject, or amend the Affirmative Legislative Proposal.</a:t>
            </a:r>
          </a:p>
        </p:txBody>
      </p:sp>
    </p:spTree>
    <p:extLst>
      <p:ext uri="{BB962C8B-B14F-4D97-AF65-F5344CB8AC3E}">
        <p14:creationId xmlns:p14="http://schemas.microsoft.com/office/powerpoint/2010/main" val="1560552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6D6306C-ED4F-4AAE-B4A5-EEA6AFAD7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366BD0-F8CF-4341-9955-D6DD5A87B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698171"/>
            <a:ext cx="3962061" cy="4516360"/>
          </a:xfrm>
        </p:spPr>
        <p:txBody>
          <a:bodyPr anchor="t">
            <a:normAutofit/>
          </a:bodyPr>
          <a:lstStyle/>
          <a:p>
            <a:r>
              <a:rPr lang="en-US" sz="3600" b="1" u="sng"/>
              <a:t>The Department of Governmental Relations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EC5361D-F897-4856-B945-0455A365E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15435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508C0C5-2268-42B5-B3C8-4D0899E05F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41ACBDB-38F8-4B34-8183-BD95B4E55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739327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E00DB52-3455-4E2F-867B-A6D0516E17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653800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5AAE5-DF91-48E8-8380-48BC789538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0020" y="1698170"/>
            <a:ext cx="6478513" cy="4516361"/>
          </a:xfrm>
        </p:spPr>
        <p:txBody>
          <a:bodyPr>
            <a:normAutofit/>
          </a:bodyPr>
          <a:lstStyle/>
          <a:p>
            <a:r>
              <a:rPr lang="en-US" sz="2000" dirty="0"/>
              <a:t>The Department of Governmental Relations is staffed by registered lobbyists who develop, strategize, implement and monitor activity of the Legislature in support of the Association’s legislative advocacy.</a:t>
            </a:r>
          </a:p>
          <a:p>
            <a:r>
              <a:rPr lang="en-US" sz="2000" dirty="0"/>
              <a:t>Responsible for reporting lobbying activity and compliance under New York’s Lobbying Act and Federal lobbying rules. </a:t>
            </a:r>
          </a:p>
          <a:p>
            <a:r>
              <a:rPr lang="en-US" sz="2000" dirty="0"/>
              <a:t>Lobbies on behalf of the Association’s Sections and Committees.</a:t>
            </a:r>
          </a:p>
          <a:p>
            <a:pPr lvl="1"/>
            <a:r>
              <a:rPr lang="en-US" sz="2000" dirty="0"/>
              <a:t>Meet on behalf of the Association with legislators, stakeholders and advocates.</a:t>
            </a:r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9E914C83-E0D8-4953-92D5-169D28CB43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5423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512E083-F550-46AF-8490-767ECFD00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67297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450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F73B49-A60B-4EB6-B316-DD0E02FFB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 b="1" u="sng"/>
              <a:t>Key Things to Remember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9F4ED-4326-4D53-86F7-D0FD3DF520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>
            <a:normAutofit/>
          </a:bodyPr>
          <a:lstStyle/>
          <a:p>
            <a:r>
              <a:rPr lang="en-US" sz="2000" dirty="0"/>
              <a:t>All outreach to Elected and Public Officials must be coordinated with the Department of Governmental Relations. A lobbyist from the department must be present for all communications with Elected and Public Officials.</a:t>
            </a:r>
          </a:p>
          <a:p>
            <a:r>
              <a:rPr lang="en-US" sz="2000" dirty="0"/>
              <a:t>When to involve Governmental Relations</a:t>
            </a:r>
          </a:p>
          <a:p>
            <a:pPr lvl="1"/>
            <a:r>
              <a:rPr lang="en-US" sz="2000" dirty="0"/>
              <a:t>Are we planning on speaking on behalf of the Section or Committee to a Public Official?</a:t>
            </a:r>
          </a:p>
          <a:p>
            <a:pPr lvl="1"/>
            <a:r>
              <a:rPr lang="en-US" sz="2000" dirty="0"/>
              <a:t>Are we inviting a Public Official to speak at a Section or Committee event or CLE?</a:t>
            </a:r>
          </a:p>
          <a:p>
            <a:pPr lvl="1"/>
            <a:r>
              <a:rPr lang="en-US" sz="2000" dirty="0"/>
              <a:t>Do we want to support/oppose a piece of existing legislation?</a:t>
            </a:r>
          </a:p>
          <a:p>
            <a:pPr lvl="1"/>
            <a:r>
              <a:rPr lang="en-US" sz="2000" dirty="0"/>
              <a:t>Do we want to ask a question about a piece of existing legislation?</a:t>
            </a:r>
          </a:p>
          <a:p>
            <a:pPr lvl="1"/>
            <a:r>
              <a:rPr lang="en-US" sz="2000" dirty="0"/>
              <a:t>Is the Section or Committee asking a Public Official to take an official act?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774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>
            <a:extLst>
              <a:ext uri="{FF2B5EF4-FFF2-40B4-BE49-F238E27FC236}">
                <a16:creationId xmlns:a16="http://schemas.microsoft.com/office/drawing/2014/main" id="{28E7EDE0-DA51-400B-86A6-25161B3A9C5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1758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48CBF9-B764-4520-AF3A-7771A522C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u="sng"/>
              <a:t>Questions?</a:t>
            </a:r>
          </a:p>
        </p:txBody>
      </p:sp>
      <p:graphicFrame>
        <p:nvGraphicFramePr>
          <p:cNvPr id="22" name="Content Placeholder 2">
            <a:extLst>
              <a:ext uri="{FF2B5EF4-FFF2-40B4-BE49-F238E27FC236}">
                <a16:creationId xmlns:a16="http://schemas.microsoft.com/office/drawing/2014/main" id="{6CE3828F-FA0D-4ECA-897D-066EB5243D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526811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02191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456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New York State Bar Association Department of Governmental Relations</vt:lpstr>
      <vt:lpstr>Commenting on Existing Legislation </vt:lpstr>
      <vt:lpstr>Affirmative Legislative Proposals</vt:lpstr>
      <vt:lpstr>The Department of Governmental Relations</vt:lpstr>
      <vt:lpstr>Key Things to Remember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York State Bar Association Department of Governmental Realtions</dc:title>
  <dc:creator>Colon-Casiano, Adriel</dc:creator>
  <cp:lastModifiedBy>Colon-Casiano, Adriel</cp:lastModifiedBy>
  <cp:revision>7</cp:revision>
  <dcterms:created xsi:type="dcterms:W3CDTF">2021-05-19T12:52:41Z</dcterms:created>
  <dcterms:modified xsi:type="dcterms:W3CDTF">2021-05-20T18:48:40Z</dcterms:modified>
</cp:coreProperties>
</file>